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524250"/>
            <a:ext cx="7620000" cy="2857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524250"/>
            <a:ext cx="7620000" cy="2857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810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81000"/>
            <a:ext cx="457200" cy="4572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39720" y="2914650"/>
            <a:ext cx="1191256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in Macroeconomics</a:t>
            </a:r>
            <a:endParaRPr lang="en-US" sz="4500" dirty="0"/>
          </a:p>
        </p:txBody>
      </p:sp>
      <p:sp>
        <p:nvSpPr>
          <p:cNvPr id="8" name="Text 1"/>
          <p:cNvSpPr/>
          <p:nvPr/>
        </p:nvSpPr>
        <p:spPr>
          <a:xfrm>
            <a:off x="139720" y="3638550"/>
            <a:ext cx="119125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Understanding the Economic Rollercoaster</a:t>
            </a:r>
            <a:endParaRPr lang="en-US" sz="1800" dirty="0"/>
          </a:p>
        </p:txBody>
      </p:sp>
      <p:sp>
        <p:nvSpPr>
          <p:cNvPr id="9" name="Text 2"/>
          <p:cNvSpPr/>
          <p:nvPr/>
        </p:nvSpPr>
        <p:spPr>
          <a:xfrm>
            <a:off x="0" y="6019800"/>
            <a:ext cx="1219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Undergraduate Course on Macroeconomic Concepts</a:t>
            </a:r>
            <a:endParaRPr lang="en-US" sz="1350" dirty="0"/>
          </a:p>
        </p:txBody>
      </p:sp>
      <p:sp>
        <p:nvSpPr>
          <p:cNvPr id="10" name="Text 3"/>
          <p:cNvSpPr/>
          <p:nvPr/>
        </p:nvSpPr>
        <p:spPr>
          <a:xfrm>
            <a:off x="0" y="6362700"/>
            <a:ext cx="1219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2025-12-15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71700"/>
            <a:ext cx="19050" cy="2514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717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224790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8575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" y="293370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543300"/>
            <a:ext cx="3048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22910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875" y="4305300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50" y="1752600"/>
            <a:ext cx="2404467" cy="1676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6950" y="19431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6950" y="238125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6950" y="264795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06950" y="291465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3317" y="1752600"/>
            <a:ext cx="2404467" cy="1676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3817" y="234315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63817" y="260985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63817" y="306705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30184" y="1752600"/>
            <a:ext cx="2404467" cy="1676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0684" y="1943100"/>
            <a:ext cx="257175" cy="304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0684" y="238125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20684" y="264795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20684" y="2914650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16450" y="3657600"/>
            <a:ext cx="7518350" cy="18669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68850" y="4152900"/>
            <a:ext cx="7210425" cy="12192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Example: COVID-19 Recession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457200" y="12573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COVID-19 recession demonstrated how external shocks can trigger severe economic downturns.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457200" y="1752600"/>
            <a:ext cx="42366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Timeline &amp; Key Facts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914400" y="2171700"/>
            <a:ext cx="36879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February 2020</a:t>
            </a:r>
            <a:endParaRPr lang="en-US" sz="1350" dirty="0"/>
          </a:p>
        </p:txBody>
      </p:sp>
      <p:sp>
        <p:nvSpPr>
          <p:cNvPr id="32" name="Text 4"/>
          <p:cNvSpPr/>
          <p:nvPr/>
        </p:nvSpPr>
        <p:spPr>
          <a:xfrm>
            <a:off x="914400" y="2438400"/>
            <a:ext cx="30733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Virus emerges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914400" y="2857500"/>
            <a:ext cx="36879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March-April 2020</a:t>
            </a:r>
            <a:endParaRPr lang="en-US" sz="1350" dirty="0"/>
          </a:p>
        </p:txBody>
      </p:sp>
      <p:sp>
        <p:nvSpPr>
          <p:cNvPr id="34" name="Text 6"/>
          <p:cNvSpPr/>
          <p:nvPr/>
        </p:nvSpPr>
        <p:spPr>
          <a:xfrm>
            <a:off x="914400" y="3124200"/>
            <a:ext cx="30733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Lockdowns begin</a:t>
            </a:r>
            <a:endParaRPr lang="en-US" sz="1050" dirty="0"/>
          </a:p>
        </p:txBody>
      </p:sp>
      <p:sp>
        <p:nvSpPr>
          <p:cNvPr id="35" name="Text 7"/>
          <p:cNvSpPr/>
          <p:nvPr/>
        </p:nvSpPr>
        <p:spPr>
          <a:xfrm>
            <a:off x="914400" y="3543300"/>
            <a:ext cx="30733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2020</a:t>
            </a:r>
            <a:endParaRPr lang="en-US" sz="1350" dirty="0"/>
          </a:p>
        </p:txBody>
      </p:sp>
      <p:sp>
        <p:nvSpPr>
          <p:cNvPr id="36" name="Text 8"/>
          <p:cNvSpPr/>
          <p:nvPr/>
        </p:nvSpPr>
        <p:spPr>
          <a:xfrm>
            <a:off x="914400" y="3810000"/>
            <a:ext cx="30733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Q2 GDP: -31.4%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914400" y="4229100"/>
            <a:ext cx="36879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September 2020</a:t>
            </a:r>
            <a:endParaRPr lang="en-US" sz="1350" dirty="0"/>
          </a:p>
        </p:txBody>
      </p:sp>
      <p:sp>
        <p:nvSpPr>
          <p:cNvPr id="38" name="Text 10"/>
          <p:cNvSpPr/>
          <p:nvPr/>
        </p:nvSpPr>
        <p:spPr>
          <a:xfrm>
            <a:off x="914400" y="4495800"/>
            <a:ext cx="30733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Q3 GDP: +33.4%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4749850" y="1962150"/>
            <a:ext cx="8208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Causes</a:t>
            </a:r>
            <a:endParaRPr lang="en-US" sz="1350" dirty="0"/>
          </a:p>
        </p:txBody>
      </p:sp>
      <p:sp>
        <p:nvSpPr>
          <p:cNvPr id="40" name="Text 12"/>
          <p:cNvSpPr/>
          <p:nvPr/>
        </p:nvSpPr>
        <p:spPr>
          <a:xfrm>
            <a:off x="4406950" y="2362200"/>
            <a:ext cx="2656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Public Health Crisis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4406950" y="2628900"/>
            <a:ext cx="2656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Government Lockdowns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406950" y="2895600"/>
            <a:ext cx="2656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Sudden Economic Halt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7078117" y="1943100"/>
            <a:ext cx="9199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Impacts</a:t>
            </a:r>
            <a:endParaRPr lang="en-US" sz="1350" dirty="0"/>
          </a:p>
        </p:txBody>
      </p:sp>
      <p:sp>
        <p:nvSpPr>
          <p:cNvPr id="44" name="Text 16"/>
          <p:cNvSpPr/>
          <p:nvPr/>
        </p:nvSpPr>
        <p:spPr>
          <a:xfrm>
            <a:off x="6963817" y="2324100"/>
            <a:ext cx="2656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31.4% GDP Decline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6963817" y="2590800"/>
            <a:ext cx="221396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Unemployment: 3.5% → 14.7%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6963817" y="3048000"/>
            <a:ext cx="2656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Shift to Online Retail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9892159" y="1962150"/>
            <a:ext cx="8174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Unique</a:t>
            </a:r>
            <a:endParaRPr lang="en-US" sz="1350" dirty="0"/>
          </a:p>
        </p:txBody>
      </p:sp>
      <p:sp>
        <p:nvSpPr>
          <p:cNvPr id="48" name="Text 20"/>
          <p:cNvSpPr/>
          <p:nvPr/>
        </p:nvSpPr>
        <p:spPr>
          <a:xfrm>
            <a:off x="9520684" y="2362200"/>
            <a:ext cx="2656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Shortest Recession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9520684" y="2628900"/>
            <a:ext cx="2656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Rapid Rebound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9520684" y="2895600"/>
            <a:ext cx="2656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Public Health Trigger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4368850" y="3810000"/>
            <a:ext cx="721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Unemployment Rate Surge</a:t>
            </a:r>
            <a:endParaRPr lang="en-US" sz="1350" dirty="0"/>
          </a:p>
        </p:txBody>
      </p:sp>
      <p:sp>
        <p:nvSpPr>
          <p:cNvPr id="52" name="Text 24"/>
          <p:cNvSpPr/>
          <p:nvPr/>
        </p:nvSpPr>
        <p:spPr>
          <a:xfrm>
            <a:off x="11600408" y="64770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10/14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5486400" cy="438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057400"/>
            <a:ext cx="2286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6576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191000"/>
            <a:ext cx="13335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724400"/>
            <a:ext cx="219075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257800"/>
            <a:ext cx="502920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5391150"/>
            <a:ext cx="104775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1828800"/>
            <a:ext cx="5486400" cy="438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2057400"/>
            <a:ext cx="514350" cy="571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21717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771900"/>
            <a:ext cx="133350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43053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48387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5372100"/>
            <a:ext cx="5029200" cy="609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5505450"/>
            <a:ext cx="104775" cy="1333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23840" y="6543675"/>
            <a:ext cx="1905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Policy Responses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457200" y="12573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When recessions hit, governments and central banks deploy policy tools to soften the blow and speed recovery.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1066800" y="2133600"/>
            <a:ext cx="190095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Fiscal Policy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685800" y="26670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Government actions to adjust spending and taxation to influence economic activity.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685800" y="3276600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Tools:</a:t>
            </a:r>
            <a:endParaRPr lang="en-US" sz="1350" dirty="0"/>
          </a:p>
        </p:txBody>
      </p:sp>
      <p:sp>
        <p:nvSpPr>
          <p:cNvPr id="25" name="Text 5"/>
          <p:cNvSpPr/>
          <p:nvPr/>
        </p:nvSpPr>
        <p:spPr>
          <a:xfrm>
            <a:off x="990600" y="3638550"/>
            <a:ext cx="3006269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Increased Government Spending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990600" y="3848100"/>
            <a:ext cx="300626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Direct injections into the economy</a:t>
            </a:r>
            <a:endParaRPr lang="en-US" sz="1050" dirty="0"/>
          </a:p>
        </p:txBody>
      </p:sp>
      <p:sp>
        <p:nvSpPr>
          <p:cNvPr id="27" name="Text 7"/>
          <p:cNvSpPr/>
          <p:nvPr/>
        </p:nvSpPr>
        <p:spPr>
          <a:xfrm>
            <a:off x="933450" y="4171950"/>
            <a:ext cx="770453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Tax Cuts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933450" y="4381500"/>
            <a:ext cx="33777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Leave more money in consumers' pockets</a:t>
            </a:r>
            <a:endParaRPr lang="en-US" sz="1050" dirty="0"/>
          </a:p>
        </p:txBody>
      </p:sp>
      <p:sp>
        <p:nvSpPr>
          <p:cNvPr id="29" name="Text 9"/>
          <p:cNvSpPr/>
          <p:nvPr/>
        </p:nvSpPr>
        <p:spPr>
          <a:xfrm>
            <a:off x="1019175" y="4705350"/>
            <a:ext cx="1689497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Transfer Payments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1019175" y="4914900"/>
            <a:ext cx="330934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Unemployment benefits, stimulus checks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981075" y="5372100"/>
            <a:ext cx="4800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Example: During COVID-19, U.S. fiscal stimulus approached World War II levels as a share of GDP.</a:t>
            </a:r>
            <a:endParaRPr lang="en-US" sz="1050" dirty="0"/>
          </a:p>
        </p:txBody>
      </p:sp>
      <p:sp>
        <p:nvSpPr>
          <p:cNvPr id="32" name="Text 12"/>
          <p:cNvSpPr/>
          <p:nvPr/>
        </p:nvSpPr>
        <p:spPr>
          <a:xfrm>
            <a:off x="7143750" y="2190750"/>
            <a:ext cx="24876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Monetary Policy</a:t>
            </a:r>
            <a:endParaRPr lang="en-US" sz="1800" dirty="0"/>
          </a:p>
        </p:txBody>
      </p:sp>
      <p:sp>
        <p:nvSpPr>
          <p:cNvPr id="33" name="Text 13"/>
          <p:cNvSpPr/>
          <p:nvPr/>
        </p:nvSpPr>
        <p:spPr>
          <a:xfrm>
            <a:off x="6477000" y="27813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 bank actions to manage money supply and credit conditions.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6477000" y="3390900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Tools:</a:t>
            </a:r>
            <a:endParaRPr lang="en-US" sz="1350" dirty="0"/>
          </a:p>
        </p:txBody>
      </p:sp>
      <p:sp>
        <p:nvSpPr>
          <p:cNvPr id="35" name="Text 15"/>
          <p:cNvSpPr/>
          <p:nvPr/>
        </p:nvSpPr>
        <p:spPr>
          <a:xfrm>
            <a:off x="6724650" y="3752850"/>
            <a:ext cx="238565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Interest Rate Adjustments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6724650" y="3962400"/>
            <a:ext cx="29039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Lower rates to encourage borrowing</a:t>
            </a:r>
            <a:endParaRPr lang="en-US" sz="1050" dirty="0"/>
          </a:p>
        </p:txBody>
      </p:sp>
      <p:sp>
        <p:nvSpPr>
          <p:cNvPr id="37" name="Text 17"/>
          <p:cNvSpPr/>
          <p:nvPr/>
        </p:nvSpPr>
        <p:spPr>
          <a:xfrm>
            <a:off x="6781800" y="4286250"/>
            <a:ext cx="1801297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Quantitative Easing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6781800" y="4495800"/>
            <a:ext cx="32187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Creating new money to purchase assets</a:t>
            </a:r>
            <a:endParaRPr lang="en-US" sz="1050" dirty="0"/>
          </a:p>
        </p:txBody>
      </p:sp>
      <p:sp>
        <p:nvSpPr>
          <p:cNvPr id="39" name="Text 19"/>
          <p:cNvSpPr/>
          <p:nvPr/>
        </p:nvSpPr>
        <p:spPr>
          <a:xfrm>
            <a:off x="6762750" y="4819650"/>
            <a:ext cx="2582108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Bank Reserve Requirements</a:t>
            </a:r>
            <a:endParaRPr lang="en-US" sz="1200" dirty="0"/>
          </a:p>
        </p:txBody>
      </p:sp>
      <p:sp>
        <p:nvSpPr>
          <p:cNvPr id="40" name="Text 20"/>
          <p:cNvSpPr/>
          <p:nvPr/>
        </p:nvSpPr>
        <p:spPr>
          <a:xfrm>
            <a:off x="6762750" y="5029200"/>
            <a:ext cx="3004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Adjusting how much banks must hold</a:t>
            </a:r>
            <a:endParaRPr lang="en-US" sz="1050" dirty="0"/>
          </a:p>
        </p:txBody>
      </p:sp>
      <p:sp>
        <p:nvSpPr>
          <p:cNvPr id="41" name="Text 21"/>
          <p:cNvSpPr/>
          <p:nvPr/>
        </p:nvSpPr>
        <p:spPr>
          <a:xfrm>
            <a:off x="6772275" y="5486400"/>
            <a:ext cx="4800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Example: During COVID-19, the Fed lowered rates and extended lending terms to encourage banks to lend.</a:t>
            </a:r>
            <a:endParaRPr lang="en-US" sz="1050" dirty="0"/>
          </a:p>
        </p:txBody>
      </p:sp>
      <p:sp>
        <p:nvSpPr>
          <p:cNvPr id="42" name="Text 22"/>
          <p:cNvSpPr/>
          <p:nvPr/>
        </p:nvSpPr>
        <p:spPr>
          <a:xfrm>
            <a:off x="-670560" y="6515100"/>
            <a:ext cx="135331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Both policies aim to restore economic growth, but work through different mechanisms.</a:t>
            </a:r>
            <a:endParaRPr lang="en-US" sz="1200" dirty="0"/>
          </a:p>
        </p:txBody>
      </p:sp>
      <p:sp>
        <p:nvSpPr>
          <p:cNvPr id="43" name="Text 23"/>
          <p:cNvSpPr/>
          <p:nvPr/>
        </p:nvSpPr>
        <p:spPr>
          <a:xfrm>
            <a:off x="11600408" y="68199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11/14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5524500" cy="2133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0955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2495550"/>
            <a:ext cx="1143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280035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310515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828800"/>
            <a:ext cx="5524500" cy="2133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2095500"/>
            <a:ext cx="3429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4200" y="249555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200" y="302895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4200" y="333375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4191000"/>
            <a:ext cx="5524500" cy="1905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457700"/>
            <a:ext cx="342900" cy="381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1100" y="485775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1100" y="53911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1100" y="569595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4191000"/>
            <a:ext cx="5524500" cy="1905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4457700"/>
            <a:ext cx="390525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1825" y="485775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81825" y="5162550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81825" y="5467350"/>
            <a:ext cx="1143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Recessions Matter to Your Life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457200" y="12573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aren't just abstract economic concepts—they directly impact your financial well-being and life decisions.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181100" y="2057400"/>
            <a:ext cx="448448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Job Security</a:t>
            </a:r>
            <a:endParaRPr lang="en-US" sz="1800" dirty="0"/>
          </a:p>
        </p:txBody>
      </p:sp>
      <p:sp>
        <p:nvSpPr>
          <p:cNvPr id="27" name="Text 3"/>
          <p:cNvSpPr/>
          <p:nvPr/>
        </p:nvSpPr>
        <p:spPr>
          <a:xfrm>
            <a:off x="1371600" y="2438400"/>
            <a:ext cx="44041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Finding employment becomes more challenging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371600" y="2743200"/>
            <a:ext cx="51527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Existing jobs may be at risk during company downsizing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1371600" y="3048000"/>
            <a:ext cx="49799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Competitive job market can lead to underemployment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6934200" y="205740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Wage Growth</a:t>
            </a:r>
            <a:endParaRPr lang="en-US" sz="1800" dirty="0"/>
          </a:p>
        </p:txBody>
      </p:sp>
      <p:sp>
        <p:nvSpPr>
          <p:cNvPr id="31" name="Text 7"/>
          <p:cNvSpPr/>
          <p:nvPr/>
        </p:nvSpPr>
        <p:spPr>
          <a:xfrm>
            <a:off x="7124700" y="2438400"/>
            <a:ext cx="438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Salary increases often slow down or halt during downturns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124700" y="2971800"/>
            <a:ext cx="35386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bargaining power for workers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7124700" y="3276600"/>
            <a:ext cx="438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 on retaining current position rather than advancement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1181100" y="4419600"/>
            <a:ext cx="548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Investment Values</a:t>
            </a:r>
            <a:endParaRPr lang="en-US" sz="1800" dirty="0"/>
          </a:p>
        </p:txBody>
      </p:sp>
      <p:sp>
        <p:nvSpPr>
          <p:cNvPr id="35" name="Text 11"/>
          <p:cNvSpPr/>
          <p:nvPr/>
        </p:nvSpPr>
        <p:spPr>
          <a:xfrm>
            <a:off x="1371600" y="4800600"/>
            <a:ext cx="438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Savings and investments decrease in value during market downturns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371600" y="5334000"/>
            <a:ext cx="51215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Retirement funds and 401(k)s can see significant losses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1371600" y="5638800"/>
            <a:ext cx="44294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May need to adjust financial goals and timelines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6981825" y="4419600"/>
            <a:ext cx="4524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Borrowing Costs</a:t>
            </a:r>
            <a:endParaRPr lang="en-US" sz="1800" dirty="0"/>
          </a:p>
        </p:txBody>
      </p:sp>
      <p:sp>
        <p:nvSpPr>
          <p:cNvPr id="39" name="Text 15"/>
          <p:cNvSpPr/>
          <p:nvPr/>
        </p:nvSpPr>
        <p:spPr>
          <a:xfrm>
            <a:off x="7172325" y="4800600"/>
            <a:ext cx="4954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 to credit tightens during economic uncertainty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7172325" y="5105400"/>
            <a:ext cx="50156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Interest rates on loans may increase during downturns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7172325" y="5410200"/>
            <a:ext cx="4333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Difficulty securing loans for major purchases or investments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11600408" y="64770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12/14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5524500" cy="1257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859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16192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257300"/>
            <a:ext cx="5524500" cy="1257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14859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063" y="1619250"/>
            <a:ext cx="25717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743200"/>
            <a:ext cx="5524500" cy="1257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29718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250" y="31051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2743200"/>
            <a:ext cx="5524500" cy="1257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29718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1775" y="310515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305300"/>
            <a:ext cx="11277600" cy="990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4629150"/>
            <a:ext cx="219075" cy="3429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Takeaways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1409700" y="1485900"/>
            <a:ext cx="5212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Broad Economic Slowdown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409700" y="1828800"/>
            <a:ext cx="434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recession is a significant, widespread decline in economic activity, not just a minor dip.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7162800" y="1485900"/>
            <a:ext cx="4343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Driven by Spending</a:t>
            </a:r>
            <a:endParaRPr lang="en-US" sz="1500" dirty="0"/>
          </a:p>
        </p:txBody>
      </p:sp>
      <p:sp>
        <p:nvSpPr>
          <p:cNvPr id="22" name="Text 4"/>
          <p:cNvSpPr/>
          <p:nvPr/>
        </p:nvSpPr>
        <p:spPr>
          <a:xfrm>
            <a:off x="7162800" y="1828800"/>
            <a:ext cx="434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are fundamentally caused by a drop in overall spending by consumers and businesses.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409700" y="2971800"/>
            <a:ext cx="4343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 of the Cycle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1409700" y="3314700"/>
            <a:ext cx="434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are a recurring, though often painful, part of the natural business cycle.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7162800" y="2971800"/>
            <a:ext cx="4343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 Impact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7162800" y="3314700"/>
            <a:ext cx="434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affect jobs, wages, investment values, and borrowing costs in our daily lives.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1057275" y="4533900"/>
            <a:ext cx="104489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Remember:</a:t>
            </a:r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Understanding recessions helps you navigate economic challenges and make informed decisions.</a:t>
            </a:r>
            <a:endParaRPr lang="en-US" sz="1500" dirty="0"/>
          </a:p>
        </p:txBody>
      </p:sp>
      <p:sp>
        <p:nvSpPr>
          <p:cNvPr id="28" name="Text 10"/>
          <p:cNvSpPr/>
          <p:nvPr/>
        </p:nvSpPr>
        <p:spPr>
          <a:xfrm>
            <a:off x="11600408" y="64770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13/14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11277600" cy="1066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05100"/>
            <a:ext cx="5524500" cy="1181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28956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705100"/>
            <a:ext cx="5524500" cy="1181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2895600"/>
            <a:ext cx="3619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114800"/>
            <a:ext cx="5524500" cy="1181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4305300"/>
            <a:ext cx="3238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4114800"/>
            <a:ext cx="5524500" cy="1181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305300"/>
            <a:ext cx="285750" cy="3429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Discussion Question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685800" y="1485900"/>
            <a:ext cx="1082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Based on what we've discussed today, what do you think is the most likely trigger for the </a:t>
            </a:r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next</a:t>
            </a:r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recession, and why?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1085850" y="2895600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Crises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1085850" y="3238500"/>
            <a:ext cx="4705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Problems in banking systems or asset markets can restrict credit availability and stifle economic activity.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6915150" y="28956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Supply Shocks</a:t>
            </a:r>
            <a:endParaRPr lang="en-US" sz="1500" dirty="0"/>
          </a:p>
        </p:txBody>
      </p:sp>
      <p:sp>
        <p:nvSpPr>
          <p:cNvPr id="18" name="Text 5"/>
          <p:cNvSpPr/>
          <p:nvPr/>
        </p:nvSpPr>
        <p:spPr>
          <a:xfrm>
            <a:off x="6915150" y="3238500"/>
            <a:ext cx="4629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Sudden disruptions to essential goods or resources can drive up production costs and reduce economic output.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1123950" y="4305300"/>
            <a:ext cx="466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Demand Shocks</a:t>
            </a:r>
            <a:endParaRPr lang="en-US" sz="1500" dirty="0"/>
          </a:p>
        </p:txBody>
      </p:sp>
      <p:sp>
        <p:nvSpPr>
          <p:cNvPr id="20" name="Text 7"/>
          <p:cNvSpPr/>
          <p:nvPr/>
        </p:nvSpPr>
        <p:spPr>
          <a:xfrm>
            <a:off x="1123950" y="4648200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Sudden drops in consumer and business spending can lead to economic slowdowns and job losses.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6838950" y="4305300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External Events</a:t>
            </a:r>
            <a:endParaRPr lang="en-US" sz="1500" dirty="0"/>
          </a:p>
        </p:txBody>
      </p:sp>
      <p:sp>
        <p:nvSpPr>
          <p:cNvPr id="22" name="Text 9"/>
          <p:cNvSpPr/>
          <p:nvPr/>
        </p:nvSpPr>
        <p:spPr>
          <a:xfrm>
            <a:off x="6838950" y="4648200"/>
            <a:ext cx="4705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Geopolitical events, natural disasters, or public health crises can severely disrupt economic activity.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-670560" y="56007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Consider current economic conditions and trends. Which trigger do you think is most likely, and why?</a:t>
            </a:r>
            <a:endParaRPr lang="en-US" sz="1500" dirty="0"/>
          </a:p>
        </p:txBody>
      </p:sp>
      <p:sp>
        <p:nvSpPr>
          <p:cNvPr id="24" name="Text 11"/>
          <p:cNvSpPr/>
          <p:nvPr/>
        </p:nvSpPr>
        <p:spPr>
          <a:xfrm>
            <a:off x="-670560" y="5943600"/>
            <a:ext cx="135331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This discussion will help us understand how different factors can contribute to economic downturns.</a:t>
            </a:r>
            <a:endParaRPr lang="en-US" sz="1050" dirty="0"/>
          </a:p>
        </p:txBody>
      </p:sp>
      <p:sp>
        <p:nvSpPr>
          <p:cNvPr id="25" name="Text 12"/>
          <p:cNvSpPr/>
          <p:nvPr/>
        </p:nvSpPr>
        <p:spPr>
          <a:xfrm>
            <a:off x="11600408" y="64770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14/14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3600"/>
            <a:ext cx="228600" cy="304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257175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624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33500"/>
            <a:ext cx="2743200" cy="1828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156210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1333500"/>
            <a:ext cx="2743200" cy="1828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200" y="1562100"/>
            <a:ext cx="3619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3314700"/>
            <a:ext cx="2743200" cy="1828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35433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1600" y="3314700"/>
            <a:ext cx="2743200" cy="1828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3543300"/>
            <a:ext cx="361950" cy="3429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Should You Care About Recessions?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457200" y="1333500"/>
            <a:ext cx="5334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Understanding recessions isn't just for economists or policymakers—it directly impacts your future.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838200" y="20955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Job Prospects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838200" y="23622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often lead to fewer job opportunities and increased competition for positions.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866775" y="3009900"/>
            <a:ext cx="492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Family Finances</a:t>
            </a:r>
            <a:endParaRPr lang="en-US" sz="1500" dirty="0"/>
          </a:p>
        </p:txBody>
      </p:sp>
      <p:sp>
        <p:nvSpPr>
          <p:cNvPr id="20" name="Text 5"/>
          <p:cNvSpPr/>
          <p:nvPr/>
        </p:nvSpPr>
        <p:spPr>
          <a:xfrm>
            <a:off x="866775" y="3276600"/>
            <a:ext cx="4924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Economic instability can affect your family's financial security and planning.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895350" y="3924300"/>
            <a:ext cx="489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Daily Costs</a:t>
            </a:r>
            <a:endParaRPr lang="en-US" sz="1500" dirty="0"/>
          </a:p>
        </p:txBody>
      </p:sp>
      <p:sp>
        <p:nvSpPr>
          <p:cNvPr id="22" name="Text 7"/>
          <p:cNvSpPr/>
          <p:nvPr/>
        </p:nvSpPr>
        <p:spPr>
          <a:xfrm>
            <a:off x="895350" y="4191000"/>
            <a:ext cx="4895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can affect the cost of everyday items, from coffee to textbooks.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6324600" y="2019300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Economic Decisions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6324600" y="2362200"/>
            <a:ext cx="2286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Understanding economic cycles helps you make better financial decisions.</a:t>
            </a:r>
            <a:endParaRPr lang="en-US" sz="1050" dirty="0"/>
          </a:p>
        </p:txBody>
      </p:sp>
      <p:sp>
        <p:nvSpPr>
          <p:cNvPr id="25" name="Text 10"/>
          <p:cNvSpPr/>
          <p:nvPr/>
        </p:nvSpPr>
        <p:spPr>
          <a:xfrm>
            <a:off x="9220200" y="2019300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Career Planning</a:t>
            </a:r>
            <a:endParaRPr lang="en-US" sz="1350" dirty="0"/>
          </a:p>
        </p:txBody>
      </p:sp>
      <p:sp>
        <p:nvSpPr>
          <p:cNvPr id="26" name="Text 11"/>
          <p:cNvSpPr/>
          <p:nvPr/>
        </p:nvSpPr>
        <p:spPr>
          <a:xfrm>
            <a:off x="9220200" y="2362200"/>
            <a:ext cx="2286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can influence which fields have more stable employment.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6324600" y="4000500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Literacy</a:t>
            </a:r>
            <a:endParaRPr lang="en-US" sz="1350" dirty="0"/>
          </a:p>
        </p:txBody>
      </p:sp>
      <p:sp>
        <p:nvSpPr>
          <p:cNvPr id="28" name="Text 13"/>
          <p:cNvSpPr/>
          <p:nvPr/>
        </p:nvSpPr>
        <p:spPr>
          <a:xfrm>
            <a:off x="6324600" y="4343400"/>
            <a:ext cx="228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Economic downturns test our financial resilience and planning.</a:t>
            </a:r>
            <a:endParaRPr lang="en-US" sz="1050" dirty="0"/>
          </a:p>
        </p:txBody>
      </p:sp>
      <p:sp>
        <p:nvSpPr>
          <p:cNvPr id="29" name="Text 14"/>
          <p:cNvSpPr/>
          <p:nvPr/>
        </p:nvSpPr>
        <p:spPr>
          <a:xfrm>
            <a:off x="9220200" y="4000500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Impact</a:t>
            </a:r>
            <a:endParaRPr lang="en-US" sz="1350" dirty="0"/>
          </a:p>
        </p:txBody>
      </p:sp>
      <p:sp>
        <p:nvSpPr>
          <p:cNvPr id="30" name="Text 15"/>
          <p:cNvSpPr/>
          <p:nvPr/>
        </p:nvSpPr>
        <p:spPr>
          <a:xfrm>
            <a:off x="9220200" y="4343400"/>
            <a:ext cx="2286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affect communities and social structures more broadly.</a:t>
            </a:r>
            <a:endParaRPr lang="en-US" sz="1050" dirty="0"/>
          </a:p>
        </p:txBody>
      </p:sp>
      <p:sp>
        <p:nvSpPr>
          <p:cNvPr id="31" name="Text 16"/>
          <p:cNvSpPr/>
          <p:nvPr/>
        </p:nvSpPr>
        <p:spPr>
          <a:xfrm>
            <a:off x="457200" y="55245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pPr algn="ctr" indent="0" marL="0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By grasping what a recession is and how it affects us, you'll be better equipped to navigate the economic landscape and make informed decisions. </a:t>
            </a:r>
            <a:pPr algn="ctr" indent="0" marL="0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endParaRPr lang="en-US" sz="1500" dirty="0"/>
          </a:p>
        </p:txBody>
      </p:sp>
      <p:sp>
        <p:nvSpPr>
          <p:cNvPr id="32" name="Text 17"/>
          <p:cNvSpPr/>
          <p:nvPr/>
        </p:nvSpPr>
        <p:spPr>
          <a:xfrm>
            <a:off x="11697295" y="6477000"/>
            <a:ext cx="4107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2/14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5334000" cy="990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146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1623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10000"/>
            <a:ext cx="200025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7300"/>
            <a:ext cx="5638800" cy="4610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905000"/>
            <a:ext cx="5181600" cy="2438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4495800"/>
            <a:ext cx="5181600" cy="685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4705350"/>
            <a:ext cx="142875" cy="2667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is a Recession?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685800" y="1485900"/>
            <a:ext cx="4876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recession is a significant and widespread slowdown in economic activity.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838200" y="2476500"/>
            <a:ext cx="42207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Significant Decline</a:t>
            </a:r>
            <a:endParaRPr lang="en-US" sz="1350" dirty="0"/>
          </a:p>
        </p:txBody>
      </p:sp>
      <p:sp>
        <p:nvSpPr>
          <p:cNvPr id="15" name="Text 3"/>
          <p:cNvSpPr/>
          <p:nvPr/>
        </p:nvSpPr>
        <p:spPr>
          <a:xfrm>
            <a:off x="838200" y="2743200"/>
            <a:ext cx="42207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noticeable drop in overall economic activity.</a:t>
            </a:r>
            <a:endParaRPr lang="en-US" sz="1200" dirty="0"/>
          </a:p>
        </p:txBody>
      </p:sp>
      <p:sp>
        <p:nvSpPr>
          <p:cNvPr id="16" name="Text 4"/>
          <p:cNvSpPr/>
          <p:nvPr/>
        </p:nvSpPr>
        <p:spPr>
          <a:xfrm>
            <a:off x="866775" y="3124200"/>
            <a:ext cx="40149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Widespread Impact</a:t>
            </a:r>
            <a:endParaRPr lang="en-US" sz="1350" dirty="0"/>
          </a:p>
        </p:txBody>
      </p:sp>
      <p:sp>
        <p:nvSpPr>
          <p:cNvPr id="17" name="Text 5"/>
          <p:cNvSpPr/>
          <p:nvPr/>
        </p:nvSpPr>
        <p:spPr>
          <a:xfrm>
            <a:off x="866775" y="3390900"/>
            <a:ext cx="48179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Affects many sectors of the economy, not just a few.</a:t>
            </a:r>
            <a:endParaRPr lang="en-US" sz="1200" dirty="0"/>
          </a:p>
        </p:txBody>
      </p:sp>
      <p:sp>
        <p:nvSpPr>
          <p:cNvPr id="18" name="Text 6"/>
          <p:cNvSpPr/>
          <p:nvPr/>
        </p:nvSpPr>
        <p:spPr>
          <a:xfrm>
            <a:off x="809625" y="3771900"/>
            <a:ext cx="43164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Duration</a:t>
            </a:r>
            <a:endParaRPr lang="en-US" sz="1350" dirty="0"/>
          </a:p>
        </p:txBody>
      </p:sp>
      <p:sp>
        <p:nvSpPr>
          <p:cNvPr id="19" name="Text 7"/>
          <p:cNvSpPr/>
          <p:nvPr/>
        </p:nvSpPr>
        <p:spPr>
          <a:xfrm>
            <a:off x="809625" y="4038600"/>
            <a:ext cx="51797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Lasts more than a few months, not just a temporary dip.</a:t>
            </a:r>
            <a:endParaRPr lang="en-US" sz="1200" dirty="0"/>
          </a:p>
        </p:txBody>
      </p:sp>
      <p:sp>
        <p:nvSpPr>
          <p:cNvPr id="20" name="Text 8"/>
          <p:cNvSpPr/>
          <p:nvPr/>
        </p:nvSpPr>
        <p:spPr>
          <a:xfrm>
            <a:off x="5806440" y="1485900"/>
            <a:ext cx="62179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 vs. Normal Economic Fluctuations</a:t>
            </a:r>
            <a:endParaRPr lang="en-US" sz="1500" dirty="0"/>
          </a:p>
        </p:txBody>
      </p:sp>
      <p:sp>
        <p:nvSpPr>
          <p:cNvPr id="21" name="Text 9"/>
          <p:cNvSpPr/>
          <p:nvPr/>
        </p:nvSpPr>
        <p:spPr>
          <a:xfrm>
            <a:off x="6696075" y="4610100"/>
            <a:ext cx="16436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Rule of Thumb:</a:t>
            </a:r>
            <a:endParaRPr lang="en-US" sz="1200" dirty="0"/>
          </a:p>
        </p:txBody>
      </p:sp>
      <p:sp>
        <p:nvSpPr>
          <p:cNvPr id="22" name="Text 10"/>
          <p:cNvSpPr/>
          <p:nvPr/>
        </p:nvSpPr>
        <p:spPr>
          <a:xfrm>
            <a:off x="8339733" y="4610100"/>
            <a:ext cx="305216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consecutive quarters of declining GDP</a:t>
            </a:r>
            <a:endParaRPr lang="en-US" sz="1200" dirty="0"/>
          </a:p>
        </p:txBody>
      </p:sp>
      <p:sp>
        <p:nvSpPr>
          <p:cNvPr id="23" name="Text 11"/>
          <p:cNvSpPr/>
          <p:nvPr/>
        </p:nvSpPr>
        <p:spPr>
          <a:xfrm>
            <a:off x="6324600" y="5257800"/>
            <a:ext cx="5181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Note: The official definition considers multiple factors including breadth, depth, and duration.</a:t>
            </a:r>
            <a:endParaRPr lang="en-US" sz="1050" dirty="0"/>
          </a:p>
        </p:txBody>
      </p:sp>
      <p:sp>
        <p:nvSpPr>
          <p:cNvPr id="24" name="Text 12"/>
          <p:cNvSpPr/>
          <p:nvPr/>
        </p:nvSpPr>
        <p:spPr>
          <a:xfrm>
            <a:off x="-670560" y="61722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pPr algn="ctr" indent="0" marL="0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recession is when the economy takes a noticeable and broad step backward. </a:t>
            </a:r>
            <a:pPr algn="ctr" indent="0" marL="0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endParaRPr lang="en-US" sz="1500" dirty="0"/>
          </a:p>
        </p:txBody>
      </p:sp>
      <p:sp>
        <p:nvSpPr>
          <p:cNvPr id="25" name="Text 13"/>
          <p:cNvSpPr/>
          <p:nvPr/>
        </p:nvSpPr>
        <p:spPr>
          <a:xfrm>
            <a:off x="11697295" y="6515100"/>
            <a:ext cx="4107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3/14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19300"/>
            <a:ext cx="11277600" cy="2438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762500"/>
            <a:ext cx="2705100" cy="1219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49530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54102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5638800"/>
            <a:ext cx="142875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4762500"/>
            <a:ext cx="2705100" cy="1219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5200" y="5372100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5200" y="5600700"/>
            <a:ext cx="142875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2200" y="4762500"/>
            <a:ext cx="2705100" cy="1219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53721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5600700"/>
            <a:ext cx="142875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29700" y="4762500"/>
            <a:ext cx="2705100" cy="1219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0200" y="4953000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0200" y="5410200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0200" y="563880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00511" y="6315075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Business Cycle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2438400" y="1257300"/>
            <a:ext cx="7315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Economies naturally move through phases, much like seasons. This cyclical pattern includes periods of growth and slowdown.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990600" y="4972050"/>
            <a:ext cx="1318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Expansion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857250" y="5372100"/>
            <a:ext cx="13823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Economic growth</a:t>
            </a:r>
            <a:endParaRPr lang="en-US" sz="1050" dirty="0"/>
          </a:p>
        </p:txBody>
      </p:sp>
      <p:sp>
        <p:nvSpPr>
          <p:cNvPr id="24" name="Text 4"/>
          <p:cNvSpPr/>
          <p:nvPr/>
        </p:nvSpPr>
        <p:spPr>
          <a:xfrm>
            <a:off x="866775" y="5600700"/>
            <a:ext cx="15489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Rising employment</a:t>
            </a:r>
            <a:endParaRPr lang="en-US" sz="1050" dirty="0"/>
          </a:p>
        </p:txBody>
      </p:sp>
      <p:sp>
        <p:nvSpPr>
          <p:cNvPr id="25" name="Text 5"/>
          <p:cNvSpPr/>
          <p:nvPr/>
        </p:nvSpPr>
        <p:spPr>
          <a:xfrm>
            <a:off x="3619500" y="4953000"/>
            <a:ext cx="6290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Peak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3714750" y="5334000"/>
            <a:ext cx="16789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Highest growth point</a:t>
            </a:r>
            <a:endParaRPr lang="en-US" sz="1050" dirty="0"/>
          </a:p>
        </p:txBody>
      </p:sp>
      <p:sp>
        <p:nvSpPr>
          <p:cNvPr id="27" name="Text 7"/>
          <p:cNvSpPr/>
          <p:nvPr/>
        </p:nvSpPr>
        <p:spPr>
          <a:xfrm>
            <a:off x="3724275" y="5562600"/>
            <a:ext cx="136249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Before slowdown</a:t>
            </a:r>
            <a:endParaRPr lang="en-US" sz="1050" dirty="0"/>
          </a:p>
        </p:txBody>
      </p:sp>
      <p:sp>
        <p:nvSpPr>
          <p:cNvPr id="28" name="Text 8"/>
          <p:cNvSpPr/>
          <p:nvPr/>
        </p:nvSpPr>
        <p:spPr>
          <a:xfrm>
            <a:off x="6477000" y="4953000"/>
            <a:ext cx="15067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Contraction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6572250" y="5334000"/>
            <a:ext cx="16139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Economic slowdown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6581775" y="5562600"/>
            <a:ext cx="17516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Rising unemployment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9591675" y="4972050"/>
            <a:ext cx="8897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Trough</a:t>
            </a:r>
            <a:endParaRPr lang="en-US" sz="1500" dirty="0"/>
          </a:p>
        </p:txBody>
      </p:sp>
      <p:sp>
        <p:nvSpPr>
          <p:cNvPr id="32" name="Text 12"/>
          <p:cNvSpPr/>
          <p:nvPr/>
        </p:nvSpPr>
        <p:spPr>
          <a:xfrm>
            <a:off x="9429750" y="5372100"/>
            <a:ext cx="10186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Lowest point</a:t>
            </a:r>
            <a:endParaRPr lang="en-US" sz="1050" dirty="0"/>
          </a:p>
        </p:txBody>
      </p:sp>
      <p:sp>
        <p:nvSpPr>
          <p:cNvPr id="33" name="Text 13"/>
          <p:cNvSpPr/>
          <p:nvPr/>
        </p:nvSpPr>
        <p:spPr>
          <a:xfrm>
            <a:off x="9410700" y="5600700"/>
            <a:ext cx="15557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Beginning recovery</a:t>
            </a:r>
            <a:endParaRPr lang="en-US" sz="1050" dirty="0"/>
          </a:p>
        </p:txBody>
      </p:sp>
      <p:sp>
        <p:nvSpPr>
          <p:cNvPr id="34" name="Text 14"/>
          <p:cNvSpPr/>
          <p:nvPr/>
        </p:nvSpPr>
        <p:spPr>
          <a:xfrm>
            <a:off x="-670560" y="6286500"/>
            <a:ext cx="135331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are a normal, albeit challenging, part of this natural economic cycle.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11697295" y="6591300"/>
            <a:ext cx="4107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4/14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858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0"/>
            <a:ext cx="4698950" cy="762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466975"/>
            <a:ext cx="1143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05175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733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0767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4196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47625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257300"/>
            <a:ext cx="5638800" cy="3657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752600"/>
            <a:ext cx="5334000" cy="3048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355" y="4914900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649" y="4914900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5067300"/>
            <a:ext cx="5638800" cy="762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5248275"/>
            <a:ext cx="1524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Indicator: GDP Decline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800100" y="1257300"/>
            <a:ext cx="4698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is GDP?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457200" y="1676400"/>
            <a:ext cx="4698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GDP measures the total value of all goods and services produced within a country's borders over a specific period.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800100" y="2438400"/>
            <a:ext cx="4394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Think of GDP as the economy's speedometer. When it's consistently going down, it signals trouble.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800100" y="3276600"/>
            <a:ext cx="4698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It Matters</a:t>
            </a:r>
            <a:endParaRPr lang="en-US" sz="1800" dirty="0"/>
          </a:p>
        </p:txBody>
      </p:sp>
      <p:sp>
        <p:nvSpPr>
          <p:cNvPr id="23" name="Text 5"/>
          <p:cNvSpPr/>
          <p:nvPr/>
        </p:nvSpPr>
        <p:spPr>
          <a:xfrm>
            <a:off x="685800" y="3695700"/>
            <a:ext cx="40444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During a recession, businesses produce less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685800" y="4038600"/>
            <a:ext cx="36583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Consumers buy less goods and services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685800" y="4381500"/>
            <a:ext cx="30385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Overall economic activity shrinks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685800" y="4724400"/>
            <a:ext cx="53004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rule of thumb: 2 consecutive quarters of decline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5715000" y="1409700"/>
            <a:ext cx="640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GDP Trend During Recession</a:t>
            </a:r>
            <a:endParaRPr lang="en-US" sz="1500" dirty="0"/>
          </a:p>
        </p:txBody>
      </p:sp>
      <p:sp>
        <p:nvSpPr>
          <p:cNvPr id="28" name="Text 10"/>
          <p:cNvSpPr/>
          <p:nvPr/>
        </p:nvSpPr>
        <p:spPr>
          <a:xfrm>
            <a:off x="8133755" y="4876800"/>
            <a:ext cx="34379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GDP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8725049" y="4876800"/>
            <a:ext cx="134927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 Period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6477000" y="5219700"/>
            <a:ext cx="533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official definition of a recession looks for a significant and widespread downturn in GDP, not just two declining quarters.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1697295" y="6477000"/>
            <a:ext cx="4107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5/14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5334000" cy="1409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859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895600"/>
            <a:ext cx="5334000" cy="2476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1242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2672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6101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9530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257300"/>
            <a:ext cx="5638800" cy="4876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2788" y="1905000"/>
            <a:ext cx="1524000" cy="1104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2863" y="2019300"/>
            <a:ext cx="32385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5388" y="230505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4013" y="1905000"/>
            <a:ext cx="1524000" cy="1104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4088" y="2019300"/>
            <a:ext cx="32385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05863" y="3228975"/>
            <a:ext cx="219075" cy="514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2788" y="4076700"/>
            <a:ext cx="1524000" cy="8763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00963" y="4191000"/>
            <a:ext cx="247650" cy="342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15388" y="4362450"/>
            <a:ext cx="200025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44013" y="3962400"/>
            <a:ext cx="1524000" cy="11049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3138" y="4076700"/>
            <a:ext cx="285750" cy="3429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5295900"/>
            <a:ext cx="5181600" cy="609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46788" y="5429250"/>
            <a:ext cx="133350" cy="1333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Indicator: Rising Unemployment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1123950" y="1504950"/>
            <a:ext cx="457664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is Unemployment Rate?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685800" y="1981200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unemployment rate measures the percentage of the labor force that is actively looking for work but cannot find a job.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1123950" y="3143250"/>
            <a:ext cx="230600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It Matters</a:t>
            </a:r>
            <a:endParaRPr lang="en-US" sz="1800" dirty="0"/>
          </a:p>
        </p:txBody>
      </p:sp>
      <p:sp>
        <p:nvSpPr>
          <p:cNvPr id="29" name="Text 4"/>
          <p:cNvSpPr/>
          <p:nvPr/>
        </p:nvSpPr>
        <p:spPr>
          <a:xfrm>
            <a:off x="685800" y="3619500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During a recession, businesses face reduced demand and lower profits, leading to: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952500" y="4229100"/>
            <a:ext cx="1239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Slowed hiring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933450" y="4572000"/>
            <a:ext cx="14771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Frozen positions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990600" y="4914900"/>
            <a:ext cx="24431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Layoffs of existing workers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5806440" y="1485900"/>
            <a:ext cx="62179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How Recessions Affect Unemployment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7215188" y="2438400"/>
            <a:ext cx="121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Economic Downturn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9396413" y="2438400"/>
            <a:ext cx="121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Business Struggles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7093268" y="4610100"/>
            <a:ext cx="1463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Job Losses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9396413" y="4495800"/>
            <a:ext cx="121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Rising Unemployment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6438900" y="5410200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During the COVID-19 recession, U.S. unemployment spiked from 3.5% in February 2020 to 14.7% in April 2020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11697295" y="6477000"/>
            <a:ext cx="4107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6/14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219075" cy="190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527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29100"/>
            <a:ext cx="4698950" cy="990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429125"/>
            <a:ext cx="219075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7300"/>
            <a:ext cx="5638800" cy="3657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095500"/>
            <a:ext cx="2438400" cy="1066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2457450"/>
            <a:ext cx="2476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095500"/>
            <a:ext cx="2438400" cy="838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8300" y="2343150"/>
            <a:ext cx="3238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581400"/>
            <a:ext cx="2438400" cy="647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8300" y="3733800"/>
            <a:ext cx="32385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4305300"/>
            <a:ext cx="2438400" cy="838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4552950"/>
            <a:ext cx="28575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39150" y="2476500"/>
            <a:ext cx="952500" cy="190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5875" y="2962275"/>
            <a:ext cx="19050" cy="952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9150" y="3790950"/>
            <a:ext cx="952500" cy="190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5875" y="4276725"/>
            <a:ext cx="19050" cy="952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90458" y="4724400"/>
            <a:ext cx="1219200" cy="762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Indicator: Falling Consumer Spending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790575" y="1257300"/>
            <a:ext cx="56387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Consumer Spending Overview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457200" y="1600200"/>
            <a:ext cx="4698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Consumer spending is the total money spent by households on goods and services. It's a huge driver of economic activity.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762000" y="2514600"/>
            <a:ext cx="56387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During Economic Uncertainty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571500" y="2857500"/>
            <a:ext cx="5501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People become more cautious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571500" y="3162300"/>
            <a:ext cx="4584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Households save more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571500" y="3467100"/>
            <a:ext cx="5501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Purchases are limited to essential items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571500" y="3771900"/>
            <a:ext cx="5501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Big-ticket items like cars or appliances are delayed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904875" y="4381500"/>
            <a:ext cx="5272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Negative Feedback Loop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609600" y="4686300"/>
            <a:ext cx="4394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When consumers spend less, businesses suffer, leading to layoffs, which further reduces economic activity.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6248400" y="1409700"/>
            <a:ext cx="5334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How Consumer Spending Creates a Negative Feedback Loop</a:t>
            </a:r>
            <a:endParaRPr lang="en-US" sz="1500" dirty="0"/>
          </a:p>
        </p:txBody>
      </p:sp>
      <p:sp>
        <p:nvSpPr>
          <p:cNvPr id="33" name="Text 11"/>
          <p:cNvSpPr/>
          <p:nvPr/>
        </p:nvSpPr>
        <p:spPr>
          <a:xfrm>
            <a:off x="6724650" y="2209800"/>
            <a:ext cx="1847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Consumer Confidence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6724650" y="2667000"/>
            <a:ext cx="1847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People feel secure about jobs and future</a:t>
            </a:r>
            <a:endParaRPr lang="en-US" sz="1050" dirty="0"/>
          </a:p>
        </p:txBody>
      </p:sp>
      <p:sp>
        <p:nvSpPr>
          <p:cNvPr id="35" name="Text 13"/>
          <p:cNvSpPr/>
          <p:nvPr/>
        </p:nvSpPr>
        <p:spPr>
          <a:xfrm>
            <a:off x="9696450" y="2209800"/>
            <a:ext cx="21259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Increased Spending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9696450" y="2438400"/>
            <a:ext cx="1771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money circulating in economy</a:t>
            </a:r>
            <a:endParaRPr lang="en-US" sz="1050" dirty="0"/>
          </a:p>
        </p:txBody>
      </p:sp>
      <p:sp>
        <p:nvSpPr>
          <p:cNvPr id="37" name="Text 15"/>
          <p:cNvSpPr/>
          <p:nvPr/>
        </p:nvSpPr>
        <p:spPr>
          <a:xfrm>
            <a:off x="9696450" y="3695700"/>
            <a:ext cx="19022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Business Revenue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9696450" y="3924300"/>
            <a:ext cx="190220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Higher sales and profits</a:t>
            </a:r>
            <a:endParaRPr lang="en-US" sz="1050" dirty="0"/>
          </a:p>
        </p:txBody>
      </p:sp>
      <p:sp>
        <p:nvSpPr>
          <p:cNvPr id="39" name="Text 17"/>
          <p:cNvSpPr/>
          <p:nvPr/>
        </p:nvSpPr>
        <p:spPr>
          <a:xfrm>
            <a:off x="6762750" y="4419600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Employment</a:t>
            </a:r>
            <a:endParaRPr lang="en-US" sz="1200" dirty="0"/>
          </a:p>
        </p:txBody>
      </p:sp>
      <p:sp>
        <p:nvSpPr>
          <p:cNvPr id="40" name="Text 18"/>
          <p:cNvSpPr/>
          <p:nvPr/>
        </p:nvSpPr>
        <p:spPr>
          <a:xfrm>
            <a:off x="6762750" y="4648200"/>
            <a:ext cx="1809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jobs and stable income</a:t>
            </a:r>
            <a:endParaRPr lang="en-US" sz="1050" dirty="0"/>
          </a:p>
        </p:txBody>
      </p:sp>
      <p:sp>
        <p:nvSpPr>
          <p:cNvPr id="41" name="Text 19"/>
          <p:cNvSpPr/>
          <p:nvPr/>
        </p:nvSpPr>
        <p:spPr>
          <a:xfrm>
            <a:off x="7686973" y="4686300"/>
            <a:ext cx="51274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WORSE</a:t>
            </a:r>
            <a:endParaRPr lang="en-US" sz="900" dirty="0"/>
          </a:p>
        </p:txBody>
      </p:sp>
      <p:sp>
        <p:nvSpPr>
          <p:cNvPr id="42" name="Text 20"/>
          <p:cNvSpPr/>
          <p:nvPr/>
        </p:nvSpPr>
        <p:spPr>
          <a:xfrm>
            <a:off x="9485858" y="4686300"/>
            <a:ext cx="78956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</a:t>
            </a:r>
            <a:endParaRPr lang="en-US" sz="900" dirty="0"/>
          </a:p>
        </p:txBody>
      </p:sp>
      <p:sp>
        <p:nvSpPr>
          <p:cNvPr id="43" name="Text 21"/>
          <p:cNvSpPr/>
          <p:nvPr/>
        </p:nvSpPr>
        <p:spPr>
          <a:xfrm>
            <a:off x="-670560" y="54483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When millions of people pull back their spending, businesses suffer, and the economic slowdown intensifies. </a:t>
            </a:r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endParaRPr lang="en-US" sz="1350" dirty="0"/>
          </a:p>
        </p:txBody>
      </p:sp>
      <p:sp>
        <p:nvSpPr>
          <p:cNvPr id="44" name="Text 22"/>
          <p:cNvSpPr/>
          <p:nvPr/>
        </p:nvSpPr>
        <p:spPr>
          <a:xfrm>
            <a:off x="11697295" y="6477000"/>
            <a:ext cx="4107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7/14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4500"/>
            <a:ext cx="469895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6289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8" y="270510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352800"/>
            <a:ext cx="451396" cy="457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36" y="3429000"/>
            <a:ext cx="257175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0767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41529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714500"/>
            <a:ext cx="2743200" cy="1371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6500" y="19050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1600" y="1714500"/>
            <a:ext cx="2743200" cy="1371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19050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3238500"/>
            <a:ext cx="2743200" cy="1181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0" y="3429000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1600" y="3238500"/>
            <a:ext cx="2743200" cy="11811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2100" y="34290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4648200"/>
            <a:ext cx="5638800" cy="1104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4939" y="4829175"/>
            <a:ext cx="171450" cy="1714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Do Recessions Happen?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457200" y="1257300"/>
            <a:ext cx="56387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Intuitive Cause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685800" y="1943100"/>
            <a:ext cx="4241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often begin with a loss of confidence, leading to reduced spending.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1295400" y="2628900"/>
            <a:ext cx="32236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People &amp; Businesses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295400" y="2857500"/>
            <a:ext cx="32236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Become uncertain about the future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289596" y="3238500"/>
            <a:ext cx="36379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Spending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1289596" y="3467100"/>
            <a:ext cx="363795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Delay big purchases, cut back on non-essentials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295400" y="4076700"/>
            <a:ext cx="35916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Economic Slowdown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295400" y="4305300"/>
            <a:ext cx="4310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Lower sales lead to fewer jobs and less income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6096000" y="12573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Types of Shocks</a:t>
            </a:r>
            <a:endParaRPr lang="en-US" sz="1800" dirty="0"/>
          </a:p>
        </p:txBody>
      </p:sp>
      <p:sp>
        <p:nvSpPr>
          <p:cNvPr id="31" name="Text 10"/>
          <p:cNvSpPr/>
          <p:nvPr/>
        </p:nvSpPr>
        <p:spPr>
          <a:xfrm>
            <a:off x="6629400" y="1924050"/>
            <a:ext cx="18237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Crises</a:t>
            </a:r>
            <a:endParaRPr lang="en-US" sz="1350" dirty="0"/>
          </a:p>
        </p:txBody>
      </p:sp>
      <p:sp>
        <p:nvSpPr>
          <p:cNvPr id="32" name="Text 11"/>
          <p:cNvSpPr/>
          <p:nvPr/>
        </p:nvSpPr>
        <p:spPr>
          <a:xfrm>
            <a:off x="6286500" y="2324100"/>
            <a:ext cx="23622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Problems in banking system or asset markets (e.g., housing bubble)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9582150" y="1924050"/>
            <a:ext cx="16827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Supply Shocks</a:t>
            </a:r>
            <a:endParaRPr lang="en-US" sz="1350" dirty="0"/>
          </a:p>
        </p:txBody>
      </p:sp>
      <p:sp>
        <p:nvSpPr>
          <p:cNvPr id="34" name="Text 13"/>
          <p:cNvSpPr/>
          <p:nvPr/>
        </p:nvSpPr>
        <p:spPr>
          <a:xfrm>
            <a:off x="9182100" y="2324100"/>
            <a:ext cx="23622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Disruptions to supply of essential goods or resources (e.g., oil price spikes)</a:t>
            </a:r>
            <a:endParaRPr lang="en-US" sz="1050" dirty="0"/>
          </a:p>
        </p:txBody>
      </p:sp>
      <p:sp>
        <p:nvSpPr>
          <p:cNvPr id="35" name="Text 14"/>
          <p:cNvSpPr/>
          <p:nvPr/>
        </p:nvSpPr>
        <p:spPr>
          <a:xfrm>
            <a:off x="6657975" y="3448050"/>
            <a:ext cx="18463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Demand Shocks</a:t>
            </a:r>
            <a:endParaRPr lang="en-US" sz="1350" dirty="0"/>
          </a:p>
        </p:txBody>
      </p:sp>
      <p:sp>
        <p:nvSpPr>
          <p:cNvPr id="36" name="Text 15"/>
          <p:cNvSpPr/>
          <p:nvPr/>
        </p:nvSpPr>
        <p:spPr>
          <a:xfrm>
            <a:off x="6286500" y="3848100"/>
            <a:ext cx="2362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Sudden drop in consumer and business spending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9525000" y="3448050"/>
            <a:ext cx="18216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External Events</a:t>
            </a:r>
            <a:endParaRPr lang="en-US" sz="1350" dirty="0"/>
          </a:p>
        </p:txBody>
      </p:sp>
      <p:sp>
        <p:nvSpPr>
          <p:cNvPr id="38" name="Text 17"/>
          <p:cNvSpPr/>
          <p:nvPr/>
        </p:nvSpPr>
        <p:spPr>
          <a:xfrm>
            <a:off x="9182100" y="3848100"/>
            <a:ext cx="2362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Geopolitical events, natural disasters, or public health crises</a:t>
            </a:r>
            <a:endParaRPr lang="en-US" sz="1050" dirty="0"/>
          </a:p>
        </p:txBody>
      </p:sp>
      <p:sp>
        <p:nvSpPr>
          <p:cNvPr id="39" name="Text 18"/>
          <p:cNvSpPr/>
          <p:nvPr/>
        </p:nvSpPr>
        <p:spPr>
          <a:xfrm>
            <a:off x="6248400" y="4800600"/>
            <a:ext cx="5334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Recessions don't just appear out of nowhere—they are often triggered by significant events or "shocks" to the economic system.</a:t>
            </a:r>
            <a:endParaRPr lang="en-US" sz="1350" dirty="0"/>
          </a:p>
        </p:txBody>
      </p:sp>
      <p:sp>
        <p:nvSpPr>
          <p:cNvPr id="40" name="Text 19"/>
          <p:cNvSpPr/>
          <p:nvPr/>
        </p:nvSpPr>
        <p:spPr>
          <a:xfrm>
            <a:off x="11697295" y="6477000"/>
            <a:ext cx="4107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8/14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314700"/>
            <a:ext cx="1219200" cy="1219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352425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95500"/>
            <a:ext cx="2438400" cy="2019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00" y="2286000"/>
            <a:ext cx="485775" cy="533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2400300"/>
            <a:ext cx="257175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2095500"/>
            <a:ext cx="2438400" cy="1371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700" y="2286000"/>
            <a:ext cx="485775" cy="533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2400300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200" y="4191000"/>
            <a:ext cx="2438400" cy="1562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6700" y="4381500"/>
            <a:ext cx="514350" cy="533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44958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7400" y="4191000"/>
            <a:ext cx="2438400" cy="1562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7900" y="4381500"/>
            <a:ext cx="457200" cy="533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2200" y="4495800"/>
            <a:ext cx="228600" cy="3048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Vicious Cycle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57200" y="12573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Once a shock hits and confidence wavers, a self-reinforcing negative feedback loop can take hold, making the downturn worse.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5486400" y="3943350"/>
            <a:ext cx="121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Downward Spiral</a:t>
            </a:r>
            <a:endParaRPr lang="en-US" sz="1050" dirty="0"/>
          </a:p>
        </p:txBody>
      </p:sp>
      <p:sp>
        <p:nvSpPr>
          <p:cNvPr id="21" name="Text 3"/>
          <p:cNvSpPr/>
          <p:nvPr/>
        </p:nvSpPr>
        <p:spPr>
          <a:xfrm>
            <a:off x="2886075" y="2286000"/>
            <a:ext cx="14192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Consumer Spending Decreases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2886075" y="3162300"/>
            <a:ext cx="14192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People worry about jobs or income, spend less, save more</a:t>
            </a:r>
            <a:endParaRPr lang="en-US" sz="1050" dirty="0"/>
          </a:p>
        </p:txBody>
      </p:sp>
      <p:sp>
        <p:nvSpPr>
          <p:cNvPr id="23" name="Text 5"/>
          <p:cNvSpPr/>
          <p:nvPr/>
        </p:nvSpPr>
        <p:spPr>
          <a:xfrm>
            <a:off x="8524875" y="2286000"/>
            <a:ext cx="14192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Business Revenues Fall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8524875" y="2895600"/>
            <a:ext cx="1419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Fewer sales lead to lower profits</a:t>
            </a:r>
            <a:endParaRPr lang="en-US" sz="1050" dirty="0"/>
          </a:p>
        </p:txBody>
      </p:sp>
      <p:sp>
        <p:nvSpPr>
          <p:cNvPr id="25" name="Text 7"/>
          <p:cNvSpPr/>
          <p:nvPr/>
        </p:nvSpPr>
        <p:spPr>
          <a:xfrm>
            <a:off x="8553450" y="4381500"/>
            <a:ext cx="1390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Companies Cut Back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8553450" y="4991100"/>
            <a:ext cx="13906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 production, delay investments, lay off workers</a:t>
            </a:r>
            <a:endParaRPr lang="en-US" sz="1050" dirty="0"/>
          </a:p>
        </p:txBody>
      </p:sp>
      <p:sp>
        <p:nvSpPr>
          <p:cNvPr id="27" name="Text 9"/>
          <p:cNvSpPr/>
          <p:nvPr/>
        </p:nvSpPr>
        <p:spPr>
          <a:xfrm>
            <a:off x="2857500" y="4381500"/>
            <a:ext cx="146625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Unemployment Rises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2857500" y="4991100"/>
            <a:ext cx="146625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people lose jobs, decreasing income and security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-670560" y="60579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This cycle illustrates how an initial downturn can gain momentum, pulling the economy deeper into a recession. </a:t>
            </a:r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11697295" y="6477000"/>
            <a:ext cx="4107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9/14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2025-12-14T17:56:30Z</dcterms:created>
  <dcterms:modified xsi:type="dcterms:W3CDTF">2025-12-14T17:56:30Z</dcterms:modified>
</cp:coreProperties>
</file>